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  <p:sldMasterId id="2147483660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i0rhx4LW/q7tnLbTKpGKNjP4jN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380CAE2-6694-47FA-9AC4-D0F08F0FEC7E}">
  <a:tblStyle styleId="{C380CAE2-6694-47FA-9AC4-D0F08F0FEC7E}" styleName="Table_0">
    <a:wholeTbl>
      <a:tcTxStyle b="off" i="off">
        <a:font>
          <a:latin typeface="Verdana"/>
          <a:ea typeface="Verdana"/>
          <a:cs typeface="Verdana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CE7E7"/>
          </a:solidFill>
        </a:fill>
      </a:tcStyle>
    </a:wholeTbl>
    <a:band1H>
      <a:tcTxStyle/>
      <a:tcStyle>
        <a:fill>
          <a:solidFill>
            <a:srgbClr val="D8CBCC"/>
          </a:solidFill>
        </a:fill>
      </a:tcStyle>
    </a:band1H>
    <a:band2H>
      <a:tcTxStyle/>
    </a:band2H>
    <a:band1V>
      <a:tcTxStyle/>
      <a:tcStyle>
        <a:fill>
          <a:solidFill>
            <a:srgbClr val="D8CBCC"/>
          </a:solidFill>
        </a:fill>
      </a:tcStyle>
    </a:band1V>
    <a:band2V>
      <a:tcTxStyle/>
    </a:band2V>
    <a:lastCol>
      <a:tcTxStyle b="on" i="off">
        <a:font>
          <a:latin typeface="Verdana"/>
          <a:ea typeface="Verdana"/>
          <a:cs typeface="Verdana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Verdana"/>
          <a:ea typeface="Verdana"/>
          <a:cs typeface="Verdana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Verdana"/>
          <a:ea typeface="Verdana"/>
          <a:cs typeface="Verdana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customschemas.google.com/relationships/presentationmetadata" Target="metadata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:notes"/>
          <p:cNvSpPr txBox="1"/>
          <p:nvPr/>
        </p:nvSpPr>
        <p:spPr>
          <a:xfrm>
            <a:off x="3884613" y="8685213"/>
            <a:ext cx="2965450" cy="452437"/>
          </a:xfrm>
          <a:prstGeom prst="rect">
            <a:avLst/>
          </a:prstGeom>
          <a:noFill/>
          <a:ln>
            <a:noFill/>
          </a:ln>
        </p:spPr>
        <p:txBody>
          <a:bodyPr anchorCtr="0" anchor="b" bIns="44175" lIns="88050" spcFirstLastPara="1" rIns="88050" wrap="square" tIns="441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:notes"/>
          <p:cNvSpPr txBox="1"/>
          <p:nvPr/>
        </p:nvSpPr>
        <p:spPr>
          <a:xfrm>
            <a:off x="1104900" y="612775"/>
            <a:ext cx="4416425" cy="306387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2200" lIns="84400" spcFirstLastPara="1" rIns="84400" wrap="square" tIns="42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:notes"/>
          <p:cNvSpPr txBox="1"/>
          <p:nvPr>
            <p:ph idx="1" type="body"/>
          </p:nvPr>
        </p:nvSpPr>
        <p:spPr>
          <a:xfrm>
            <a:off x="685800" y="4343400"/>
            <a:ext cx="5481638" cy="411321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uota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olo e testo verticale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1" type="body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olo e testo verticale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9"/>
          <p:cNvSpPr txBox="1"/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9"/>
          <p:cNvSpPr txBox="1"/>
          <p:nvPr>
            <p:ph idx="1" type="body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titolo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9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5" name="Google Shape;95;p29"/>
          <p:cNvSpPr txBox="1"/>
          <p:nvPr>
            <p:ph idx="12" type="sldNum"/>
          </p:nvPr>
        </p:nvSpPr>
        <p:spPr>
          <a:xfrm>
            <a:off x="9042400" y="60960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96" name="Google Shape;96;p29"/>
          <p:cNvSpPr txBox="1"/>
          <p:nvPr>
            <p:ph idx="10" type="dt"/>
          </p:nvPr>
        </p:nvSpPr>
        <p:spPr>
          <a:xfrm>
            <a:off x="1625600" y="6165850"/>
            <a:ext cx="1003935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olo e contenuto" type="obj">
  <p:cSld name="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0"/>
          <p:cNvSpPr txBox="1"/>
          <p:nvPr>
            <p:ph type="title"/>
          </p:nvPr>
        </p:nvSpPr>
        <p:spPr>
          <a:xfrm>
            <a:off x="1488018" y="331789"/>
            <a:ext cx="1007956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0"/>
          <p:cNvSpPr txBox="1"/>
          <p:nvPr>
            <p:ph idx="1" type="body"/>
          </p:nvPr>
        </p:nvSpPr>
        <p:spPr>
          <a:xfrm>
            <a:off x="1488018" y="1752600"/>
            <a:ext cx="1007956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00" name="Google Shape;100;p40"/>
          <p:cNvSpPr txBox="1"/>
          <p:nvPr>
            <p:ph idx="12" type="sldNum"/>
          </p:nvPr>
        </p:nvSpPr>
        <p:spPr>
          <a:xfrm>
            <a:off x="9042400" y="60960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01" name="Google Shape;101;p40"/>
          <p:cNvSpPr txBox="1"/>
          <p:nvPr>
            <p:ph idx="10" type="dt"/>
          </p:nvPr>
        </p:nvSpPr>
        <p:spPr>
          <a:xfrm>
            <a:off x="1625600" y="6165850"/>
            <a:ext cx="1003935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stazione sezione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1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1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5" name="Google Shape;105;p41"/>
          <p:cNvSpPr txBox="1"/>
          <p:nvPr>
            <p:ph idx="12" type="sldNum"/>
          </p:nvPr>
        </p:nvSpPr>
        <p:spPr>
          <a:xfrm>
            <a:off x="9042400" y="60960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06" name="Google Shape;106;p41"/>
          <p:cNvSpPr txBox="1"/>
          <p:nvPr>
            <p:ph idx="10" type="dt"/>
          </p:nvPr>
        </p:nvSpPr>
        <p:spPr>
          <a:xfrm>
            <a:off x="1625600" y="6165850"/>
            <a:ext cx="1003935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e contenuti" type="twoObj">
  <p:cSld name="TWO_OBJECTS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2"/>
          <p:cNvSpPr txBox="1"/>
          <p:nvPr>
            <p:ph type="title"/>
          </p:nvPr>
        </p:nvSpPr>
        <p:spPr>
          <a:xfrm>
            <a:off x="1488018" y="331789"/>
            <a:ext cx="1007956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42"/>
          <p:cNvSpPr txBox="1"/>
          <p:nvPr>
            <p:ph idx="1" type="body"/>
          </p:nvPr>
        </p:nvSpPr>
        <p:spPr>
          <a:xfrm>
            <a:off x="1488018" y="1752600"/>
            <a:ext cx="493818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110" name="Google Shape;110;p42"/>
          <p:cNvSpPr txBox="1"/>
          <p:nvPr>
            <p:ph idx="2" type="body"/>
          </p:nvPr>
        </p:nvSpPr>
        <p:spPr>
          <a:xfrm>
            <a:off x="6629400" y="1752600"/>
            <a:ext cx="4938184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111" name="Google Shape;111;p42"/>
          <p:cNvSpPr txBox="1"/>
          <p:nvPr>
            <p:ph idx="12" type="sldNum"/>
          </p:nvPr>
        </p:nvSpPr>
        <p:spPr>
          <a:xfrm>
            <a:off x="9042400" y="60960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12" name="Google Shape;112;p42"/>
          <p:cNvSpPr txBox="1"/>
          <p:nvPr>
            <p:ph idx="10" type="dt"/>
          </p:nvPr>
        </p:nvSpPr>
        <p:spPr>
          <a:xfrm>
            <a:off x="1625600" y="6165850"/>
            <a:ext cx="1003935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ronto" type="twoTxTwoObj">
  <p:cSld name="TWO_OBJECTS_WITH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43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p43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117" name="Google Shape;117;p43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43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119" name="Google Shape;119;p43"/>
          <p:cNvSpPr txBox="1"/>
          <p:nvPr>
            <p:ph idx="12" type="sldNum"/>
          </p:nvPr>
        </p:nvSpPr>
        <p:spPr>
          <a:xfrm>
            <a:off x="9042400" y="60960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20" name="Google Shape;120;p43"/>
          <p:cNvSpPr txBox="1"/>
          <p:nvPr>
            <p:ph idx="10" type="dt"/>
          </p:nvPr>
        </p:nvSpPr>
        <p:spPr>
          <a:xfrm>
            <a:off x="1625600" y="6165850"/>
            <a:ext cx="1003935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titolo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4"/>
          <p:cNvSpPr txBox="1"/>
          <p:nvPr>
            <p:ph type="title"/>
          </p:nvPr>
        </p:nvSpPr>
        <p:spPr>
          <a:xfrm>
            <a:off x="1488018" y="331789"/>
            <a:ext cx="1007956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44"/>
          <p:cNvSpPr txBox="1"/>
          <p:nvPr>
            <p:ph idx="12" type="sldNum"/>
          </p:nvPr>
        </p:nvSpPr>
        <p:spPr>
          <a:xfrm>
            <a:off x="9042400" y="60960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24" name="Google Shape;124;p44"/>
          <p:cNvSpPr txBox="1"/>
          <p:nvPr>
            <p:ph idx="10" type="dt"/>
          </p:nvPr>
        </p:nvSpPr>
        <p:spPr>
          <a:xfrm>
            <a:off x="1625600" y="6165850"/>
            <a:ext cx="1003935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uota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5"/>
          <p:cNvSpPr txBox="1"/>
          <p:nvPr>
            <p:ph idx="12" type="sldNum"/>
          </p:nvPr>
        </p:nvSpPr>
        <p:spPr>
          <a:xfrm>
            <a:off x="9042400" y="60960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27" name="Google Shape;127;p45"/>
          <p:cNvSpPr txBox="1"/>
          <p:nvPr>
            <p:ph idx="10" type="dt"/>
          </p:nvPr>
        </p:nvSpPr>
        <p:spPr>
          <a:xfrm>
            <a:off x="1625600" y="6165850"/>
            <a:ext cx="1003935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uto con didascalia" type="objTx">
  <p:cSld name="OBJECT_WITH_CAPTIO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6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46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SzPts val="3200"/>
              <a:buChar char="▪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/>
        </p:txBody>
      </p:sp>
      <p:sp>
        <p:nvSpPr>
          <p:cNvPr id="131" name="Google Shape;131;p46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32" name="Google Shape;132;p46"/>
          <p:cNvSpPr txBox="1"/>
          <p:nvPr>
            <p:ph idx="12" type="sldNum"/>
          </p:nvPr>
        </p:nvSpPr>
        <p:spPr>
          <a:xfrm>
            <a:off x="9042400" y="60960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33" name="Google Shape;133;p46"/>
          <p:cNvSpPr txBox="1"/>
          <p:nvPr>
            <p:ph idx="10" type="dt"/>
          </p:nvPr>
        </p:nvSpPr>
        <p:spPr>
          <a:xfrm>
            <a:off x="1625600" y="6165850"/>
            <a:ext cx="1003935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titolo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0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0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magine con didascalia" type="picTx">
  <p:cSld name="PICTURE_WITH_CAPTION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7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7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37" name="Google Shape;137;p47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38" name="Google Shape;138;p47"/>
          <p:cNvSpPr txBox="1"/>
          <p:nvPr>
            <p:ph idx="12" type="sldNum"/>
          </p:nvPr>
        </p:nvSpPr>
        <p:spPr>
          <a:xfrm>
            <a:off x="9042400" y="60960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39" name="Google Shape;139;p47"/>
          <p:cNvSpPr txBox="1"/>
          <p:nvPr>
            <p:ph idx="10" type="dt"/>
          </p:nvPr>
        </p:nvSpPr>
        <p:spPr>
          <a:xfrm>
            <a:off x="1625600" y="6165850"/>
            <a:ext cx="1003935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olo e testo verticale" type="vertTx">
  <p:cSld name="VERTICAL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8"/>
          <p:cNvSpPr txBox="1"/>
          <p:nvPr>
            <p:ph type="title"/>
          </p:nvPr>
        </p:nvSpPr>
        <p:spPr>
          <a:xfrm>
            <a:off x="1488018" y="331789"/>
            <a:ext cx="1007956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8"/>
          <p:cNvSpPr txBox="1"/>
          <p:nvPr>
            <p:ph idx="1" type="body"/>
          </p:nvPr>
        </p:nvSpPr>
        <p:spPr>
          <a:xfrm rot="5400000">
            <a:off x="4470402" y="-1229783"/>
            <a:ext cx="4114800" cy="100795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43" name="Google Shape;143;p48"/>
          <p:cNvSpPr txBox="1"/>
          <p:nvPr>
            <p:ph idx="12" type="sldNum"/>
          </p:nvPr>
        </p:nvSpPr>
        <p:spPr>
          <a:xfrm>
            <a:off x="9042400" y="60960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44" name="Google Shape;144;p48"/>
          <p:cNvSpPr txBox="1"/>
          <p:nvPr>
            <p:ph idx="10" type="dt"/>
          </p:nvPr>
        </p:nvSpPr>
        <p:spPr>
          <a:xfrm>
            <a:off x="1625600" y="6165850"/>
            <a:ext cx="1003935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olo e testo verticale" type="vertTitleAndTx">
  <p:cSld name="VERTICAL_TITLE_AND_VERTICAL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9"/>
          <p:cNvSpPr txBox="1"/>
          <p:nvPr>
            <p:ph type="title"/>
          </p:nvPr>
        </p:nvSpPr>
        <p:spPr>
          <a:xfrm rot="5400000">
            <a:off x="7540363" y="1840177"/>
            <a:ext cx="5535612" cy="2518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49"/>
          <p:cNvSpPr txBox="1"/>
          <p:nvPr>
            <p:ph idx="1" type="body"/>
          </p:nvPr>
        </p:nvSpPr>
        <p:spPr>
          <a:xfrm rot="5400000">
            <a:off x="2398978" y="-579173"/>
            <a:ext cx="5535612" cy="7357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48" name="Google Shape;148;p49"/>
          <p:cNvSpPr txBox="1"/>
          <p:nvPr>
            <p:ph idx="12" type="sldNum"/>
          </p:nvPr>
        </p:nvSpPr>
        <p:spPr>
          <a:xfrm>
            <a:off x="9042400" y="60960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49" name="Google Shape;149;p49"/>
          <p:cNvSpPr txBox="1"/>
          <p:nvPr>
            <p:ph idx="10" type="dt"/>
          </p:nvPr>
        </p:nvSpPr>
        <p:spPr>
          <a:xfrm>
            <a:off x="1625600" y="6165850"/>
            <a:ext cx="1003935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olo e tabella" type="tbl">
  <p:cSld name="TABL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0"/>
          <p:cNvSpPr txBox="1"/>
          <p:nvPr>
            <p:ph type="title"/>
          </p:nvPr>
        </p:nvSpPr>
        <p:spPr>
          <a:xfrm>
            <a:off x="1488018" y="331789"/>
            <a:ext cx="1007956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50"/>
          <p:cNvSpPr txBox="1"/>
          <p:nvPr>
            <p:ph idx="12" type="sldNum"/>
          </p:nvPr>
        </p:nvSpPr>
        <p:spPr>
          <a:xfrm>
            <a:off x="9042400" y="60960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53" name="Google Shape;153;p50"/>
          <p:cNvSpPr txBox="1"/>
          <p:nvPr>
            <p:ph idx="10" type="dt"/>
          </p:nvPr>
        </p:nvSpPr>
        <p:spPr>
          <a:xfrm>
            <a:off x="1625600" y="6165850"/>
            <a:ext cx="1003935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titolo" type="title">
  <p:cSld name="TITLE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5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3" name="Google Shape;163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olo e contenuto" type="obj">
  <p:cSld name="OBJEC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stazione sezione" type="secHead">
  <p:cSld name="SECTION_HEAD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5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5" name="Google Shape;175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e contenuti" type="twoObj">
  <p:cSld name="TWO_OBJECTS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5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5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ronto" type="twoTxTwoObj">
  <p:cSld name="TWO_OBJECTS_WITH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5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8" name="Google Shape;188;p5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5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0" name="Google Shape;190;p5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titolo" type="titleOnly">
  <p:cSld name="TITLE_ONL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olo e contenuto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1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uota" type="blank">
  <p:cSld name="BLANK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uto con didascalia" type="objTx">
  <p:cSld name="OBJECT_WITH_CAPTION_TEX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5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06" name="Google Shape;206;p5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07" name="Google Shape;207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magine con didascalia" type="picTx">
  <p:cSld name="PICTURE_WITH_CAPTION_TEX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6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6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4" name="Google Shape;214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olo e testo verticale" type="vertTx">
  <p:cSld name="VERTICAL_TEX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6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olo e testo verticale" type="vertTitleAndTx">
  <p:cSld name="VERTICAL_TITLE_AND_VERTICAL_TEX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6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stazione sezione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2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e contenuti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33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3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ronto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4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4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34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4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3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tito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uto con didascali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6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magine con didascali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37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28"/>
          <p:cNvGrpSpPr/>
          <p:nvPr/>
        </p:nvGrpSpPr>
        <p:grpSpPr>
          <a:xfrm>
            <a:off x="0" y="6096000"/>
            <a:ext cx="12192000" cy="762000"/>
            <a:chOff x="0" y="3840"/>
            <a:chExt cx="5760" cy="480"/>
          </a:xfrm>
        </p:grpSpPr>
        <p:sp>
          <p:nvSpPr>
            <p:cNvPr id="86" name="Google Shape;86;p28"/>
            <p:cNvSpPr/>
            <p:nvPr/>
          </p:nvSpPr>
          <p:spPr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7" name="Google Shape;87;p28"/>
            <p:cNvSpPr/>
            <p:nvPr/>
          </p:nvSpPr>
          <p:spPr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88" name="Google Shape;88;p28"/>
          <p:cNvSpPr txBox="1"/>
          <p:nvPr>
            <p:ph type="title"/>
          </p:nvPr>
        </p:nvSpPr>
        <p:spPr>
          <a:xfrm>
            <a:off x="1488018" y="331789"/>
            <a:ext cx="1007956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822433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822433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822433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822433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822433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822433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822433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822433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822433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89" name="Google Shape;89;p28"/>
          <p:cNvSpPr txBox="1"/>
          <p:nvPr>
            <p:ph idx="1" type="body"/>
          </p:nvPr>
        </p:nvSpPr>
        <p:spPr>
          <a:xfrm>
            <a:off x="1488018" y="1752600"/>
            <a:ext cx="1007956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90" name="Google Shape;90;p28"/>
          <p:cNvSpPr txBox="1"/>
          <p:nvPr>
            <p:ph idx="12" type="sldNum"/>
          </p:nvPr>
        </p:nvSpPr>
        <p:spPr>
          <a:xfrm>
            <a:off x="9042400" y="60960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91" name="Google Shape;91;p28"/>
          <p:cNvSpPr txBox="1"/>
          <p:nvPr>
            <p:ph idx="10" type="dt"/>
          </p:nvPr>
        </p:nvSpPr>
        <p:spPr>
          <a:xfrm>
            <a:off x="1625600" y="6165850"/>
            <a:ext cx="1003935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wipe dir="r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6" name="Google Shape;156;p5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gif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gif"/><Relationship Id="rId4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gif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2.jpg"/><Relationship Id="rId5" Type="http://schemas.openxmlformats.org/officeDocument/2006/relationships/image" Target="../media/image2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31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4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38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jpg"/><Relationship Id="rId4" Type="http://schemas.openxmlformats.org/officeDocument/2006/relationships/image" Target="../media/image2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22.jpg"/><Relationship Id="rId5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24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"/>
          <p:cNvSpPr txBox="1"/>
          <p:nvPr/>
        </p:nvSpPr>
        <p:spPr>
          <a:xfrm>
            <a:off x="8077200" y="6162675"/>
            <a:ext cx="1898650" cy="4508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it-IT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Pagina </a:t>
            </a:r>
            <a:fld id="{00000000-1234-1234-1234-123412341234}" type="slidenum">
              <a:rPr b="0" i="1" lang="it-IT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1" sz="11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"/>
          <p:cNvSpPr txBox="1"/>
          <p:nvPr/>
        </p:nvSpPr>
        <p:spPr>
          <a:xfrm>
            <a:off x="8077200" y="6162675"/>
            <a:ext cx="1898650" cy="4508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it-IT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Pagina </a:t>
            </a:r>
            <a:fld id="{00000000-1234-1234-1234-123412341234}" type="slidenum">
              <a:rPr b="0" i="1" lang="it-IT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1" sz="11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"/>
          <p:cNvSpPr txBox="1"/>
          <p:nvPr>
            <p:ph idx="4294967295" type="subTitle"/>
          </p:nvPr>
        </p:nvSpPr>
        <p:spPr>
          <a:xfrm>
            <a:off x="1087873" y="519309"/>
            <a:ext cx="8767762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ctr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3200"/>
              <a:buFont typeface="Arial"/>
              <a:buNone/>
            </a:pPr>
            <a:r>
              <a:rPr b="1" i="0" lang="it-IT" sz="32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rPr>
              <a:t>Modeling of a Flexible Probe in the V-REP environment</a:t>
            </a:r>
            <a:endParaRPr b="1" i="0" sz="3200" u="none" cap="none" strike="noStrik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1800"/>
              </a:spcBef>
              <a:spcAft>
                <a:spcPts val="0"/>
              </a:spcAft>
              <a:buClr>
                <a:srgbClr val="822433"/>
              </a:buClr>
              <a:buSzPts val="3200"/>
              <a:buFont typeface="Arial"/>
              <a:buNone/>
            </a:pPr>
            <a:r>
              <a:rPr b="1" i="0" lang="it-IT" sz="32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rPr>
              <a:t>A.A.  2019/20</a:t>
            </a:r>
            <a:endParaRPr b="1" i="0" sz="3200" u="none" cap="none" strike="noStrik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1" sz="2400" u="none" cap="none" strike="noStrike">
              <a:solidFill>
                <a:srgbClr val="8224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i="1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1"/>
          <p:cNvGrpSpPr/>
          <p:nvPr/>
        </p:nvGrpSpPr>
        <p:grpSpPr>
          <a:xfrm>
            <a:off x="1524000" y="2744788"/>
            <a:ext cx="9145588" cy="4114800"/>
            <a:chOff x="-1" y="1728"/>
            <a:chExt cx="5761" cy="2592"/>
          </a:xfrm>
        </p:grpSpPr>
        <p:pic>
          <p:nvPicPr>
            <p:cNvPr id="239" name="Google Shape;239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" y="2158"/>
              <a:ext cx="5760" cy="2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1"/>
            <p:cNvSpPr/>
            <p:nvPr/>
          </p:nvSpPr>
          <p:spPr>
            <a:xfrm>
              <a:off x="1295" y="1728"/>
              <a:ext cx="4464" cy="432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1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1" name="Google Shape;241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" y="2160"/>
              <a:ext cx="5761" cy="7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" name="Google Shape;242;p1"/>
          <p:cNvSpPr txBox="1"/>
          <p:nvPr/>
        </p:nvSpPr>
        <p:spPr>
          <a:xfrm>
            <a:off x="7319964" y="60928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"/>
          <p:cNvSpPr txBox="1"/>
          <p:nvPr/>
        </p:nvSpPr>
        <p:spPr>
          <a:xfrm>
            <a:off x="1991117" y="4931472"/>
            <a:ext cx="8215313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Stefano De Filippis                          Riccardo Gozzovelli</a:t>
            </a:r>
            <a:endParaRPr b="1" i="1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Mario Vetrini                                   Francesco Caputo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0"/>
          <p:cNvSpPr txBox="1"/>
          <p:nvPr>
            <p:ph idx="12" type="sldNum"/>
          </p:nvPr>
        </p:nvSpPr>
        <p:spPr>
          <a:xfrm>
            <a:off x="1634003" y="6096000"/>
            <a:ext cx="28758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 of a Flexible Probe in the V-REP environment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0"/>
          <p:cNvSpPr txBox="1"/>
          <p:nvPr/>
        </p:nvSpPr>
        <p:spPr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Page 10</a:t>
            </a:r>
            <a:endParaRPr/>
          </a:p>
        </p:txBody>
      </p:sp>
      <p:sp>
        <p:nvSpPr>
          <p:cNvPr id="385" name="Google Shape;385;p10"/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FLEXIBLE PROBE - COMPONENTS</a:t>
            </a:r>
            <a:endParaRPr b="1"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6" name="Google Shape;386;p10"/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29/04/2020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0"/>
          <p:cNvSpPr txBox="1"/>
          <p:nvPr/>
        </p:nvSpPr>
        <p:spPr>
          <a:xfrm>
            <a:off x="-4175" y="789140"/>
            <a:ext cx="575988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3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2.1 Joints elasticity </a:t>
            </a:r>
            <a:endParaRPr/>
          </a:p>
        </p:txBody>
      </p:sp>
      <p:sp>
        <p:nvSpPr>
          <p:cNvPr id="388" name="Google Shape;388;p10"/>
          <p:cNvSpPr txBox="1"/>
          <p:nvPr/>
        </p:nvSpPr>
        <p:spPr>
          <a:xfrm>
            <a:off x="2553221" y="1592893"/>
            <a:ext cx="70959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a. Control joints via a PID controller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Immagine che contiene oggetto, orologio, metro&#10;&#10;Descrizione generata con affidabilità molto elevata" id="389" name="Google Shape;38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9249" y="2216984"/>
            <a:ext cx="3734843" cy="62863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0"/>
          <p:cNvSpPr txBox="1"/>
          <p:nvPr/>
        </p:nvSpPr>
        <p:spPr>
          <a:xfrm>
            <a:off x="7463163" y="2390123"/>
            <a:ext cx="34947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TORQUE DUE TO THE CONTROL MODE</a:t>
            </a:r>
            <a:endParaRPr b="1"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Immagine che contiene oggetto, orologio&#10;&#10;Descrizione generata con affidabilità molto elevata" id="391" name="Google Shape;39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4007" y="2877530"/>
            <a:ext cx="2195055" cy="69584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0"/>
          <p:cNvSpPr txBox="1"/>
          <p:nvPr/>
        </p:nvSpPr>
        <p:spPr>
          <a:xfrm>
            <a:off x="6791847" y="3086230"/>
            <a:ext cx="160541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JOINT TORQUE</a:t>
            </a:r>
            <a:endParaRPr/>
          </a:p>
        </p:txBody>
      </p:sp>
      <p:sp>
        <p:nvSpPr>
          <p:cNvPr id="393" name="Google Shape;393;p10"/>
          <p:cNvSpPr txBox="1"/>
          <p:nvPr/>
        </p:nvSpPr>
        <p:spPr>
          <a:xfrm>
            <a:off x="2553220" y="3430044"/>
            <a:ext cx="46951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b. Set derivative and integral gain to 0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4" name="Google Shape;394;p10"/>
          <p:cNvSpPr txBox="1"/>
          <p:nvPr/>
        </p:nvSpPr>
        <p:spPr>
          <a:xfrm>
            <a:off x="2553220" y="3910208"/>
            <a:ext cx="49248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c. Choose k</a:t>
            </a:r>
            <a:r>
              <a:rPr baseline="-25000"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</a:t>
            </a: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 τ</a:t>
            </a:r>
            <a:r>
              <a:rPr baseline="-25000"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max</a:t>
            </a: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such that</a:t>
            </a:r>
            <a:endParaRPr/>
          </a:p>
        </p:txBody>
      </p:sp>
      <p:pic>
        <p:nvPicPr>
          <p:cNvPr id="395" name="Google Shape;39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1364" y="4395331"/>
            <a:ext cx="1400175" cy="34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" name="Google Shape;396;p10"/>
          <p:cNvCxnSpPr/>
          <p:nvPr/>
        </p:nvCxnSpPr>
        <p:spPr>
          <a:xfrm rot="10800000">
            <a:off x="2389861" y="3157080"/>
            <a:ext cx="2473889" cy="10438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397" name="Google Shape;397;p10"/>
          <p:cNvCxnSpPr/>
          <p:nvPr/>
        </p:nvCxnSpPr>
        <p:spPr>
          <a:xfrm flipH="1" rot="10800000">
            <a:off x="2379421" y="3167516"/>
            <a:ext cx="10439" cy="2317316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398" name="Google Shape;398;p10"/>
          <p:cNvSpPr txBox="1"/>
          <p:nvPr/>
        </p:nvSpPr>
        <p:spPr>
          <a:xfrm>
            <a:off x="2511467" y="4849659"/>
            <a:ext cx="49248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d. At rest q</a:t>
            </a:r>
            <a:r>
              <a:rPr baseline="-25000"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=0, so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Immagine che contiene oggetto, orologio, tavolo, uomo&#10;&#10;Descrizione generata con affidabilità molto elevata" id="399" name="Google Shape;399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01852" y="5214807"/>
            <a:ext cx="1219200" cy="56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10"/>
          <p:cNvCxnSpPr/>
          <p:nvPr/>
        </p:nvCxnSpPr>
        <p:spPr>
          <a:xfrm flipH="1" rot="10800000">
            <a:off x="2386601" y="5477397"/>
            <a:ext cx="2584537" cy="4175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401" name="Google Shape;401;p10"/>
          <p:cNvSpPr txBox="1"/>
          <p:nvPr/>
        </p:nvSpPr>
        <p:spPr>
          <a:xfrm>
            <a:off x="5977689" y="5346031"/>
            <a:ext cx="29537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SPRING DAMPED control mode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1"/>
          <p:cNvSpPr txBox="1"/>
          <p:nvPr>
            <p:ph idx="12" type="sldNum"/>
          </p:nvPr>
        </p:nvSpPr>
        <p:spPr>
          <a:xfrm>
            <a:off x="1634003" y="6096000"/>
            <a:ext cx="28758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 of a Flexible Probe in the V-REP environment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1"/>
          <p:cNvSpPr txBox="1"/>
          <p:nvPr/>
        </p:nvSpPr>
        <p:spPr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Page 11</a:t>
            </a:r>
            <a:endParaRPr/>
          </a:p>
        </p:txBody>
      </p:sp>
      <p:sp>
        <p:nvSpPr>
          <p:cNvPr id="408" name="Google Shape;408;p11"/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FLEXIBLE PROBE - SETTINGS</a:t>
            </a:r>
            <a:endParaRPr b="1"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9" name="Google Shape;409;p11"/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29/04/2020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1"/>
          <p:cNvSpPr txBox="1"/>
          <p:nvPr/>
        </p:nvSpPr>
        <p:spPr>
          <a:xfrm>
            <a:off x="1698788" y="862208"/>
            <a:ext cx="2743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 DOFs case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1" name="Google Shape;411;p11"/>
          <p:cNvSpPr txBox="1"/>
          <p:nvPr/>
        </p:nvSpPr>
        <p:spPr>
          <a:xfrm>
            <a:off x="7880766" y="862208"/>
            <a:ext cx="2743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DOF case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Immagine che contiene mappa, testo&#10;&#10;Descrizione generata con affidabilità molto elevata" id="412" name="Google Shape;41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6" y="1536643"/>
            <a:ext cx="5440280" cy="4015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mappa, testo&#10;&#10;Descrizione generata con affidabilità molto elevata" id="413" name="Google Shape;41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6742" y="1536643"/>
            <a:ext cx="6573252" cy="4015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2"/>
          <p:cNvSpPr txBox="1"/>
          <p:nvPr>
            <p:ph idx="12" type="sldNum"/>
          </p:nvPr>
        </p:nvSpPr>
        <p:spPr>
          <a:xfrm>
            <a:off x="1634003" y="6096000"/>
            <a:ext cx="28758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 of a Flexible Probe in the V-REP environment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2"/>
          <p:cNvSpPr txBox="1"/>
          <p:nvPr/>
        </p:nvSpPr>
        <p:spPr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Page 12</a:t>
            </a:r>
            <a:endParaRPr/>
          </a:p>
        </p:txBody>
      </p:sp>
      <p:sp>
        <p:nvSpPr>
          <p:cNvPr id="420" name="Google Shape;420;p12"/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FLEXIBLE PROBE - SETTINGS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1" name="Google Shape;421;p12"/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29/04/2020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2"/>
          <p:cNvSpPr txBox="1"/>
          <p:nvPr/>
        </p:nvSpPr>
        <p:spPr>
          <a:xfrm>
            <a:off x="-4175" y="1018784"/>
            <a:ext cx="18683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 DOFs case​</a:t>
            </a:r>
            <a:endParaRPr i="1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423" name="Google Shape;423;p12"/>
          <p:cNvGraphicFramePr/>
          <p:nvPr/>
        </p:nvGraphicFramePr>
        <p:xfrm>
          <a:off x="38660" y="99048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{C380CAE2-6694-47FA-9AC4-D0F08F0FEC7E}</a:tableStyleId>
              </a:tblPr>
              <a:tblGrid>
                <a:gridCol w="1737350"/>
                <a:gridCol w="1737350"/>
                <a:gridCol w="173735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GRAVITY 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GRAVITY OFF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PASSIVE JOINTS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it-IT" sz="1400">
                          <a:solidFill>
                            <a:srgbClr val="FF0000"/>
                          </a:solidFill>
                        </a:rPr>
                        <a:t>X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/>
                    </a:p>
                  </a:txBody>
                  <a:tcPr marT="45725" marB="45725" marR="91450" marL="91450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ACTIVE JOINTS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Immagine che contiene screenshot&#10;&#10;Descrizione generata con affidabilità molto elevata" id="424" name="Google Shape;42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2326" y="1021220"/>
            <a:ext cx="6242755" cy="4592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creenshot&#10;&#10;Descrizione generata con affidabilità molto elevata" id="425" name="Google Shape;42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032" y="2876231"/>
            <a:ext cx="4648200" cy="2037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"/>
          <p:cNvSpPr txBox="1"/>
          <p:nvPr>
            <p:ph idx="12" type="sldNum"/>
          </p:nvPr>
        </p:nvSpPr>
        <p:spPr>
          <a:xfrm>
            <a:off x="1634003" y="6096000"/>
            <a:ext cx="28758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 of a Flexible Probe in the V-REP environment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3"/>
          <p:cNvSpPr txBox="1"/>
          <p:nvPr/>
        </p:nvSpPr>
        <p:spPr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Page 13</a:t>
            </a:r>
            <a:endParaRPr/>
          </a:p>
        </p:txBody>
      </p:sp>
      <p:sp>
        <p:nvSpPr>
          <p:cNvPr id="432" name="Google Shape;432;p13"/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FLEXIBLE PROBE - SETTINGS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3" name="Google Shape;433;p13"/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29/04/2020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3"/>
          <p:cNvSpPr txBox="1"/>
          <p:nvPr/>
        </p:nvSpPr>
        <p:spPr>
          <a:xfrm>
            <a:off x="-4175" y="1018784"/>
            <a:ext cx="18683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 DOFs case​</a:t>
            </a:r>
            <a:endParaRPr i="1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435" name="Google Shape;435;p13"/>
          <p:cNvGraphicFramePr/>
          <p:nvPr/>
        </p:nvGraphicFramePr>
        <p:xfrm>
          <a:off x="38660" y="99048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{C380CAE2-6694-47FA-9AC4-D0F08F0FEC7E}</a:tableStyleId>
              </a:tblPr>
              <a:tblGrid>
                <a:gridCol w="1737350"/>
                <a:gridCol w="1737350"/>
                <a:gridCol w="173735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GRAVITY 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GRAVITY OFF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PASSIVE JOINTS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it-IT" sz="1400">
                          <a:solidFill>
                            <a:srgbClr val="FF0000"/>
                          </a:solidFill>
                        </a:rPr>
                        <a:t>X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ACTIVE JOINTS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Immagine che contiene edificio, pavimento&#10;&#10;Descrizione generata con affidabilità molto elevata" id="436" name="Google Shape;43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2326" y="1016630"/>
            <a:ext cx="6242755" cy="4597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058" y="2948557"/>
            <a:ext cx="4588042" cy="1572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4"/>
          <p:cNvSpPr txBox="1"/>
          <p:nvPr>
            <p:ph idx="12" type="sldNum"/>
          </p:nvPr>
        </p:nvSpPr>
        <p:spPr>
          <a:xfrm>
            <a:off x="1634003" y="6096000"/>
            <a:ext cx="28758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 of a Flexible Probe in the V-REP environment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4"/>
          <p:cNvSpPr txBox="1"/>
          <p:nvPr/>
        </p:nvSpPr>
        <p:spPr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Page 12</a:t>
            </a:r>
            <a:endParaRPr/>
          </a:p>
        </p:txBody>
      </p:sp>
      <p:sp>
        <p:nvSpPr>
          <p:cNvPr id="444" name="Google Shape;444;p14"/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FLEXIBLE PROBE - SETTINGS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5" name="Google Shape;445;p14"/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29/04/2020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4"/>
          <p:cNvSpPr txBox="1"/>
          <p:nvPr/>
        </p:nvSpPr>
        <p:spPr>
          <a:xfrm>
            <a:off x="-4175" y="1018784"/>
            <a:ext cx="18683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 DOFs case​</a:t>
            </a:r>
            <a:endParaRPr i="1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447" name="Google Shape;447;p14"/>
          <p:cNvGraphicFramePr/>
          <p:nvPr/>
        </p:nvGraphicFramePr>
        <p:xfrm>
          <a:off x="38660" y="99048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{C380CAE2-6694-47FA-9AC4-D0F08F0FEC7E}</a:tableStyleId>
              </a:tblPr>
              <a:tblGrid>
                <a:gridCol w="1737350"/>
                <a:gridCol w="1737350"/>
                <a:gridCol w="173735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GRAVITY 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GRAVITY OFF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PASSIVE JOINTS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/>
                    </a:p>
                  </a:txBody>
                  <a:tcPr marT="45725" marB="45725" marR="91450" marL="91450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ACTIVE JOINTS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>
                          <a:solidFill>
                            <a:srgbClr val="FF0000"/>
                          </a:solidFill>
                        </a:rPr>
                        <a:t>X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Immagine che contiene edificio, pavimento&#10;&#10;Descrizione generata con affidabilità molto elevata" id="448" name="Google Shape;44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2326" y="1016629"/>
            <a:ext cx="6242754" cy="45973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fotografia, luce, traffico, via&#10;&#10;Descrizione generata automaticamente" id="449" name="Google Shape;44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79" y="2431915"/>
            <a:ext cx="5135238" cy="3312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5"/>
          <p:cNvSpPr txBox="1"/>
          <p:nvPr>
            <p:ph idx="12" type="sldNum"/>
          </p:nvPr>
        </p:nvSpPr>
        <p:spPr>
          <a:xfrm>
            <a:off x="1634003" y="6096000"/>
            <a:ext cx="28758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 of a Flexible Probe in the V-REP environment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5"/>
          <p:cNvSpPr txBox="1"/>
          <p:nvPr/>
        </p:nvSpPr>
        <p:spPr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Page 15</a:t>
            </a:r>
            <a:endParaRPr/>
          </a:p>
        </p:txBody>
      </p:sp>
      <p:sp>
        <p:nvSpPr>
          <p:cNvPr id="456" name="Google Shape;456;p15"/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FLEXIBLE PROBE - SETTINGS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7" name="Google Shape;457;p15"/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29/04/2020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5"/>
          <p:cNvSpPr txBox="1"/>
          <p:nvPr/>
        </p:nvSpPr>
        <p:spPr>
          <a:xfrm>
            <a:off x="-4175" y="1018784"/>
            <a:ext cx="18683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 DOFs case​</a:t>
            </a:r>
            <a:endParaRPr i="1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459" name="Google Shape;459;p15"/>
          <p:cNvGraphicFramePr/>
          <p:nvPr/>
        </p:nvGraphicFramePr>
        <p:xfrm>
          <a:off x="38660" y="99048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{C380CAE2-6694-47FA-9AC4-D0F08F0FEC7E}</a:tableStyleId>
              </a:tblPr>
              <a:tblGrid>
                <a:gridCol w="1737350"/>
                <a:gridCol w="1737350"/>
                <a:gridCol w="173735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GRAVITY 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GRAVITY OFF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PASSIVE JOINTS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/>
                    </a:p>
                  </a:txBody>
                  <a:tcPr marT="45725" marB="45725" marR="91450" marL="91450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ACTIVE JOINTS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>
                          <a:solidFill>
                            <a:srgbClr val="FF0000"/>
                          </a:solidFill>
                        </a:rPr>
                        <a:t>X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Immagine che contiene edificio, pavimento, bianco, inpiedi&#10;&#10;Descrizione generata con affidabilità molto elevata" id="460" name="Google Shape;46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2326" y="1021642"/>
            <a:ext cx="6242755" cy="459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6"/>
          <p:cNvSpPr txBox="1"/>
          <p:nvPr>
            <p:ph idx="12" type="sldNum"/>
          </p:nvPr>
        </p:nvSpPr>
        <p:spPr>
          <a:xfrm>
            <a:off x="1634003" y="6096000"/>
            <a:ext cx="28758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 of a Flexible Probe in the V-REP environment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6"/>
          <p:cNvSpPr txBox="1"/>
          <p:nvPr/>
        </p:nvSpPr>
        <p:spPr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Page 16</a:t>
            </a:r>
            <a:endParaRPr/>
          </a:p>
        </p:txBody>
      </p:sp>
      <p:sp>
        <p:nvSpPr>
          <p:cNvPr id="467" name="Google Shape;467;p16"/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FLEXIBLE PROBE - SETTINGS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8" name="Google Shape;468;p16"/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29/04/2020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16"/>
          <p:cNvSpPr txBox="1"/>
          <p:nvPr/>
        </p:nvSpPr>
        <p:spPr>
          <a:xfrm>
            <a:off x="-4175" y="1018784"/>
            <a:ext cx="18683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DOF case​</a:t>
            </a:r>
            <a:endParaRPr i="1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470" name="Google Shape;470;p16"/>
          <p:cNvGraphicFramePr/>
          <p:nvPr/>
        </p:nvGraphicFramePr>
        <p:xfrm>
          <a:off x="38660" y="99048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{C380CAE2-6694-47FA-9AC4-D0F08F0FEC7E}</a:tableStyleId>
              </a:tblPr>
              <a:tblGrid>
                <a:gridCol w="1737350"/>
                <a:gridCol w="1737350"/>
                <a:gridCol w="173735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GRAVITY 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GRAVITY OFF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PASSIVE JOINTS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>
                          <a:solidFill>
                            <a:srgbClr val="FF0000"/>
                          </a:solidFill>
                        </a:rPr>
                        <a:t>X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/>
                    </a:p>
                  </a:txBody>
                  <a:tcPr marT="45725" marB="45725" marR="91450" marL="91450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ACTIVE JOINTS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Immagine che contiene edificio, pavimento, fotografia, bianco&#10;&#10;Descrizione generata con affidabilità molto elevata" id="471" name="Google Shape;47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2352" y="1020035"/>
            <a:ext cx="6242755" cy="4593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7"/>
          <p:cNvSpPr txBox="1"/>
          <p:nvPr>
            <p:ph idx="12" type="sldNum"/>
          </p:nvPr>
        </p:nvSpPr>
        <p:spPr>
          <a:xfrm>
            <a:off x="1634003" y="6096000"/>
            <a:ext cx="28758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 of a Flexible Probe in the V-REP environment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7"/>
          <p:cNvSpPr txBox="1"/>
          <p:nvPr/>
        </p:nvSpPr>
        <p:spPr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Page 17</a:t>
            </a:r>
            <a:endParaRPr/>
          </a:p>
        </p:txBody>
      </p:sp>
      <p:sp>
        <p:nvSpPr>
          <p:cNvPr id="478" name="Google Shape;478;p17"/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FLEXIBLE PROBE - SETTINGS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9" name="Google Shape;479;p17"/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29/04/2020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7"/>
          <p:cNvSpPr txBox="1"/>
          <p:nvPr/>
        </p:nvSpPr>
        <p:spPr>
          <a:xfrm>
            <a:off x="-4175" y="1018784"/>
            <a:ext cx="18683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DOF case​</a:t>
            </a:r>
            <a:endParaRPr i="1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481" name="Google Shape;481;p17"/>
          <p:cNvGraphicFramePr/>
          <p:nvPr/>
        </p:nvGraphicFramePr>
        <p:xfrm>
          <a:off x="38660" y="99048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{C380CAE2-6694-47FA-9AC4-D0F08F0FEC7E}</a:tableStyleId>
              </a:tblPr>
              <a:tblGrid>
                <a:gridCol w="1737350"/>
                <a:gridCol w="1737350"/>
                <a:gridCol w="173735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GRAVITY 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GRAVITY OFF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PASSIVE JOINTS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>
                          <a:solidFill>
                            <a:srgbClr val="FF0000"/>
                          </a:solidFill>
                        </a:rPr>
                        <a:t>X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ACTIVE JOINTS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Immagine che contiene edificio, pavimento, fotografia, bianco&#10;&#10;Descrizione generata con affidabilità molto elevata" id="482" name="Google Shape;48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4250" y="1018783"/>
            <a:ext cx="6242755" cy="4595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8"/>
          <p:cNvSpPr txBox="1"/>
          <p:nvPr>
            <p:ph idx="12" type="sldNum"/>
          </p:nvPr>
        </p:nvSpPr>
        <p:spPr>
          <a:xfrm>
            <a:off x="1634003" y="6096000"/>
            <a:ext cx="28758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 of a Flexible Probe in the V-REP environment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8"/>
          <p:cNvSpPr txBox="1"/>
          <p:nvPr/>
        </p:nvSpPr>
        <p:spPr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Page 18</a:t>
            </a:r>
            <a:endParaRPr/>
          </a:p>
        </p:txBody>
      </p:sp>
      <p:sp>
        <p:nvSpPr>
          <p:cNvPr id="489" name="Google Shape;489;p18"/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FLEXIBLE PROBE - SETTINGS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0" name="Google Shape;490;p18"/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29/04/2020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8"/>
          <p:cNvSpPr txBox="1"/>
          <p:nvPr/>
        </p:nvSpPr>
        <p:spPr>
          <a:xfrm>
            <a:off x="-4175" y="1018784"/>
            <a:ext cx="18683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DOF case​</a:t>
            </a:r>
            <a:endParaRPr i="1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492" name="Google Shape;492;p18"/>
          <p:cNvGraphicFramePr/>
          <p:nvPr/>
        </p:nvGraphicFramePr>
        <p:xfrm>
          <a:off x="38660" y="99048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{C380CAE2-6694-47FA-9AC4-D0F08F0FEC7E}</a:tableStyleId>
              </a:tblPr>
              <a:tblGrid>
                <a:gridCol w="1737350"/>
                <a:gridCol w="1737350"/>
                <a:gridCol w="173735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GRAVITY 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GRAVITY OFF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PASSIVE JOINTS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/>
                    </a:p>
                  </a:txBody>
                  <a:tcPr marT="45725" marB="45725" marR="91450" marL="91450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ACTIVE JOINTS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>
                          <a:solidFill>
                            <a:srgbClr val="FF0000"/>
                          </a:solidFill>
                        </a:rPr>
                        <a:t>X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Immagine che contiene edificio, pavimento, fotografia, bianco&#10;&#10;Descrizione generata con affidabilità molto elevata" id="493" name="Google Shape;4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2352" y="1020035"/>
            <a:ext cx="6242755" cy="4593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9"/>
          <p:cNvSpPr txBox="1"/>
          <p:nvPr>
            <p:ph idx="12" type="sldNum"/>
          </p:nvPr>
        </p:nvSpPr>
        <p:spPr>
          <a:xfrm>
            <a:off x="1634003" y="6096000"/>
            <a:ext cx="28758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 of a Flexible Probe in the V-REP environment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9"/>
          <p:cNvSpPr txBox="1"/>
          <p:nvPr/>
        </p:nvSpPr>
        <p:spPr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Page 19</a:t>
            </a:r>
            <a:endParaRPr/>
          </a:p>
        </p:txBody>
      </p:sp>
      <p:sp>
        <p:nvSpPr>
          <p:cNvPr id="500" name="Google Shape;500;p19"/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FLEXIBLE PROBE - SETTINGS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01" name="Google Shape;501;p19"/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29/04/2020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9"/>
          <p:cNvSpPr txBox="1"/>
          <p:nvPr/>
        </p:nvSpPr>
        <p:spPr>
          <a:xfrm>
            <a:off x="-4175" y="1018784"/>
            <a:ext cx="18683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DOF case​</a:t>
            </a:r>
            <a:endParaRPr i="1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503" name="Google Shape;503;p19"/>
          <p:cNvGraphicFramePr/>
          <p:nvPr/>
        </p:nvGraphicFramePr>
        <p:xfrm>
          <a:off x="38660" y="99048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{C380CAE2-6694-47FA-9AC4-D0F08F0FEC7E}</a:tableStyleId>
              </a:tblPr>
              <a:tblGrid>
                <a:gridCol w="1737350"/>
                <a:gridCol w="1737350"/>
                <a:gridCol w="173735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GRAVITY 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GRAVITY OFF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PASSIVE JOINTS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/>
                    </a:p>
                  </a:txBody>
                  <a:tcPr marT="45725" marB="45725" marR="91450" marL="91450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/>
                        <a:t>ACTIVE JOINTS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 sz="1400">
                          <a:solidFill>
                            <a:srgbClr val="FF0000"/>
                          </a:solidFill>
                        </a:rPr>
                        <a:t>X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Immagine che contiene edificio, pavimento, fotografia, bianco&#10;&#10;Descrizione generata con affidabilità molto elevata" id="504" name="Google Shape;50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2352" y="1020035"/>
            <a:ext cx="6242755" cy="4593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"/>
          <p:cNvSpPr txBox="1"/>
          <p:nvPr>
            <p:ph idx="12" type="sldNum"/>
          </p:nvPr>
        </p:nvSpPr>
        <p:spPr>
          <a:xfrm>
            <a:off x="1634003" y="6096000"/>
            <a:ext cx="28758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 of a Flexible Probe in the V-REP environment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"/>
          <p:cNvSpPr txBox="1"/>
          <p:nvPr/>
        </p:nvSpPr>
        <p:spPr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Page 2</a:t>
            </a:r>
            <a:endParaRPr/>
          </a:p>
        </p:txBody>
      </p:sp>
      <p:sp>
        <p:nvSpPr>
          <p:cNvPr id="250" name="Google Shape;250;p2"/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3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ROBOTIC SURGERY, A NEW ERA...</a:t>
            </a:r>
            <a:endParaRPr/>
          </a:p>
        </p:txBody>
      </p:sp>
      <p:sp>
        <p:nvSpPr>
          <p:cNvPr id="251" name="Google Shape;251;p2"/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29/04/2020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giocattolo, interni, lavello, specchio&#10;&#10;Descrizione generata con affidabilità molto elevata" id="252" name="Google Shape;25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4757" y="1365815"/>
            <a:ext cx="3682652" cy="20282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interni, scrivania, computer, sedendo&#10;&#10;Descrizione generata con affidabilità molto elevata" id="253" name="Google Shape;25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1770" y="874451"/>
            <a:ext cx="3473886" cy="2332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interni, tavolo, specchio, lavello&#10;&#10;Descrizione generata con affidabilità molto elevata" id="254" name="Google Shape;25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1825" y="3494573"/>
            <a:ext cx="3682650" cy="239493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"/>
          <p:cNvSpPr txBox="1"/>
          <p:nvPr/>
        </p:nvSpPr>
        <p:spPr>
          <a:xfrm>
            <a:off x="152400" y="1926921"/>
            <a:ext cx="42358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Enhanced dexterity.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6" name="Google Shape;256;p2"/>
          <p:cNvSpPr txBox="1"/>
          <p:nvPr/>
        </p:nvSpPr>
        <p:spPr>
          <a:xfrm>
            <a:off x="152400" y="2638925"/>
            <a:ext cx="30339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Increased accuracy.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7" name="Google Shape;257;p2"/>
          <p:cNvSpPr txBox="1"/>
          <p:nvPr/>
        </p:nvSpPr>
        <p:spPr>
          <a:xfrm>
            <a:off x="154907" y="3353302"/>
            <a:ext cx="43073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Lower chance of complications.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8" name="Google Shape;258;p2"/>
          <p:cNvSpPr txBox="1"/>
          <p:nvPr/>
        </p:nvSpPr>
        <p:spPr>
          <a:xfrm>
            <a:off x="157413" y="4067676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Easier recovery.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0"/>
          <p:cNvSpPr txBox="1"/>
          <p:nvPr>
            <p:ph idx="12" type="sldNum"/>
          </p:nvPr>
        </p:nvSpPr>
        <p:spPr>
          <a:xfrm>
            <a:off x="1634003" y="6096000"/>
            <a:ext cx="28758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 of a Flexible Probe in the V-REP environment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0"/>
          <p:cNvSpPr txBox="1"/>
          <p:nvPr/>
        </p:nvSpPr>
        <p:spPr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Page 20</a:t>
            </a:r>
            <a:endParaRPr/>
          </a:p>
        </p:txBody>
      </p:sp>
      <p:sp>
        <p:nvSpPr>
          <p:cNvPr id="511" name="Google Shape;511;p20"/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FLEXIBLE PROBE - EXPERIMENTS</a:t>
            </a:r>
            <a:endParaRPr b="1"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2" name="Google Shape;512;p20"/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29/04/2020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0"/>
          <p:cNvSpPr txBox="1"/>
          <p:nvPr/>
        </p:nvSpPr>
        <p:spPr>
          <a:xfrm>
            <a:off x="262403" y="867184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 validation</a:t>
            </a:r>
            <a:endParaRPr b="1" i="1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4" name="Google Shape;514;p20"/>
          <p:cNvSpPr txBox="1"/>
          <p:nvPr/>
        </p:nvSpPr>
        <p:spPr>
          <a:xfrm>
            <a:off x="265196" y="1428249"/>
            <a:ext cx="3364831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AutoNum type="arabicPeriod"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Spring Damper mode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AutoNum type="arabicPeriod"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Force sensor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AutoNum type="arabicPeriod"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Three experiments:</a:t>
            </a:r>
            <a:endParaRPr/>
          </a:p>
        </p:txBody>
      </p:sp>
      <p:pic>
        <p:nvPicPr>
          <p:cNvPr descr="Immagine che contiene uomo, asse, marciapiede, giovane&#10;&#10;Descrizione generata con affidabilità molto elevata" id="515" name="Google Shape;51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2295" y="868524"/>
            <a:ext cx="7305173" cy="4218581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20"/>
          <p:cNvSpPr txBox="1"/>
          <p:nvPr/>
        </p:nvSpPr>
        <p:spPr>
          <a:xfrm>
            <a:off x="623637" y="4142874"/>
            <a:ext cx="303396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AutoNum type="alphaLcParenR"/>
            </a:pP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Single force at the tip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66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t/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66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t/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AutoNum type="alphaLcParenR"/>
            </a:pP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Three forces along the structure</a:t>
            </a:r>
            <a:endParaRPr/>
          </a:p>
          <a:p>
            <a:pPr indent="-266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t/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66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t/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AutoNum type="alphaLcParenR"/>
            </a:pP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Six forces along the structure</a:t>
            </a:r>
            <a:endParaRPr/>
          </a:p>
          <a:p>
            <a:pPr indent="-266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t/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1"/>
          <p:cNvSpPr txBox="1"/>
          <p:nvPr>
            <p:ph idx="12" type="sldNum"/>
          </p:nvPr>
        </p:nvSpPr>
        <p:spPr>
          <a:xfrm>
            <a:off x="1634003" y="6096000"/>
            <a:ext cx="28758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 of a Flexible Probe in the V-REP environment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1"/>
          <p:cNvSpPr txBox="1"/>
          <p:nvPr/>
        </p:nvSpPr>
        <p:spPr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Page 21</a:t>
            </a:r>
            <a:endParaRPr/>
          </a:p>
        </p:txBody>
      </p:sp>
      <p:sp>
        <p:nvSpPr>
          <p:cNvPr id="523" name="Google Shape;523;p21"/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EXPERIMENT STEPS</a:t>
            </a:r>
            <a:endParaRPr b="1"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24" name="Google Shape;524;p21"/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29/04/2020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21"/>
          <p:cNvSpPr txBox="1"/>
          <p:nvPr/>
        </p:nvSpPr>
        <p:spPr>
          <a:xfrm>
            <a:off x="1566111" y="894347"/>
            <a:ext cx="9861884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AutoNum type="alphaLcParenR"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Apply forces on some links;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AutoNum type="alphaLcParenR"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collect at each instant </a:t>
            </a:r>
            <a:r>
              <a:rPr b="1"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torque</a:t>
            </a: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1"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joints </a:t>
            </a: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and </a:t>
            </a:r>
            <a:r>
              <a:rPr b="1"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force </a:t>
            </a: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measurements;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AutoNum type="alphaLcParenR"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pass the measurements to Matlab;</a:t>
            </a:r>
            <a:endParaRPr/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AutoNum type="alphaLcParenR"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compute the contact Jacobian at each instant;</a:t>
            </a:r>
            <a:endParaRPr/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AutoNum type="alphaLcParenR"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filter joint and torque measurements;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AutoNum type="alphaLcParenR"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estimate forces;</a:t>
            </a:r>
            <a:endParaRPr/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AutoNum type="alphaLcParenR"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smooth estimated forces;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2"/>
          <p:cNvSpPr txBox="1"/>
          <p:nvPr>
            <p:ph idx="12" type="sldNum"/>
          </p:nvPr>
        </p:nvSpPr>
        <p:spPr>
          <a:xfrm>
            <a:off x="1634003" y="6096000"/>
            <a:ext cx="28758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 of a Flexible Probe in the V-REP environment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22"/>
          <p:cNvSpPr txBox="1"/>
          <p:nvPr/>
        </p:nvSpPr>
        <p:spPr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Page 22</a:t>
            </a:r>
            <a:endParaRPr/>
          </a:p>
        </p:txBody>
      </p:sp>
      <p:sp>
        <p:nvSpPr>
          <p:cNvPr id="532" name="Google Shape;532;p22"/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EXPERIMENT 1 - SINGLE FORCE</a:t>
            </a:r>
            <a:endParaRPr b="1"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3" name="Google Shape;533;p22"/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29/04/2020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22"/>
          <p:cNvSpPr txBox="1"/>
          <p:nvPr/>
        </p:nvSpPr>
        <p:spPr>
          <a:xfrm>
            <a:off x="-1" y="867439"/>
            <a:ext cx="5811252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Constant force produces wrong behaviour.</a:t>
            </a:r>
            <a:endParaRPr i="1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 of a linearly increasing and decreasing force.</a:t>
            </a:r>
            <a:endParaRPr/>
          </a:p>
        </p:txBody>
      </p:sp>
      <p:pic>
        <p:nvPicPr>
          <p:cNvPr descr="Immagine che contiene testo, mappa&#10;&#10;Descrizione generata con affidabilità molto elevata" id="535" name="Google Shape;5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346" y="2165766"/>
            <a:ext cx="4334559" cy="3344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fotografia, bianco, cucina, lato&#10;&#10;Descrizione generata con affidabilità molto elevata" id="536" name="Google Shape;53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251" y="1406048"/>
            <a:ext cx="6117390" cy="37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3"/>
          <p:cNvSpPr txBox="1"/>
          <p:nvPr>
            <p:ph idx="12" type="sldNum"/>
          </p:nvPr>
        </p:nvSpPr>
        <p:spPr>
          <a:xfrm>
            <a:off x="1634003" y="6096000"/>
            <a:ext cx="28758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 of a Flexible Probe in the V-REP environment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23"/>
          <p:cNvSpPr txBox="1"/>
          <p:nvPr/>
        </p:nvSpPr>
        <p:spPr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Page 23</a:t>
            </a:r>
            <a:endParaRPr/>
          </a:p>
        </p:txBody>
      </p:sp>
      <p:sp>
        <p:nvSpPr>
          <p:cNvPr id="543" name="Google Shape;543;p23"/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EXPERIMENT 2 – THREE FORCES</a:t>
            </a:r>
            <a:endParaRPr b="1"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4" name="Google Shape;544;p23"/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29/04/2020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23"/>
          <p:cNvSpPr txBox="1"/>
          <p:nvPr/>
        </p:nvSpPr>
        <p:spPr>
          <a:xfrm>
            <a:off x="36095" y="860577"/>
            <a:ext cx="645293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Same type of force as before.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Force produced by a collision with a world object.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Contact points along the probe are known (link 27,28,29).</a:t>
            </a:r>
            <a:endParaRPr/>
          </a:p>
        </p:txBody>
      </p:sp>
      <p:pic>
        <p:nvPicPr>
          <p:cNvPr descr="Immagine che contiene testo, mappa&#10;&#10;Descrizione generata con affidabilità molto elevata" id="546" name="Google Shape;54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312" y="2184016"/>
            <a:ext cx="4337236" cy="34825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fotografia, diverso, tavolo, bianco&#10;&#10;Descrizione generata con affidabilità molto elevata" id="547" name="Google Shape;54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5999" y="1040874"/>
            <a:ext cx="5949901" cy="4413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4"/>
          <p:cNvSpPr txBox="1"/>
          <p:nvPr>
            <p:ph idx="12" type="sldNum"/>
          </p:nvPr>
        </p:nvSpPr>
        <p:spPr>
          <a:xfrm>
            <a:off x="1634003" y="6096000"/>
            <a:ext cx="28758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 of a Flexible Probe in the V-REP environment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24"/>
          <p:cNvSpPr txBox="1"/>
          <p:nvPr/>
        </p:nvSpPr>
        <p:spPr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Page 24</a:t>
            </a:r>
            <a:endParaRPr/>
          </a:p>
        </p:txBody>
      </p:sp>
      <p:sp>
        <p:nvSpPr>
          <p:cNvPr id="554" name="Google Shape;554;p24"/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EXPERIMENT 3 – SIX FORCES</a:t>
            </a:r>
            <a:endParaRPr b="1"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5" name="Google Shape;555;p24"/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29/04/2020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testo, mappa&#10;&#10;Descrizione generata con affidabilità molto elevata" id="556" name="Google Shape;55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616" y="1583472"/>
            <a:ext cx="5099927" cy="41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4"/>
          <p:cNvSpPr txBox="1"/>
          <p:nvPr/>
        </p:nvSpPr>
        <p:spPr>
          <a:xfrm>
            <a:off x="-57588" y="862692"/>
            <a:ext cx="104137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Identical to the previous case but with three additional contact points (7,8,9,10,25,26).</a:t>
            </a:r>
            <a:endParaRPr i="1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Immagine che contiene interni, scatola, fotografia, tavolo&#10;&#10;Descrizione generata con affidabilità molto elevata" id="558" name="Google Shape;55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3032" y="1417607"/>
            <a:ext cx="6553923" cy="4123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5"/>
          <p:cNvSpPr txBox="1"/>
          <p:nvPr>
            <p:ph idx="12" type="sldNum"/>
          </p:nvPr>
        </p:nvSpPr>
        <p:spPr>
          <a:xfrm>
            <a:off x="1634003" y="6096000"/>
            <a:ext cx="28758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 of a Flexible Probe in the V-REP environment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25"/>
          <p:cNvSpPr txBox="1"/>
          <p:nvPr/>
        </p:nvSpPr>
        <p:spPr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Page 25</a:t>
            </a:r>
            <a:endParaRPr/>
          </a:p>
        </p:txBody>
      </p:sp>
      <p:sp>
        <p:nvSpPr>
          <p:cNvPr id="565" name="Google Shape;565;p25"/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CONCLUSIONS</a:t>
            </a:r>
            <a:endParaRPr b="1"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6" name="Google Shape;566;p25"/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29/04/2020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25"/>
          <p:cNvSpPr txBox="1"/>
          <p:nvPr/>
        </p:nvSpPr>
        <p:spPr>
          <a:xfrm>
            <a:off x="152400" y="844216"/>
            <a:ext cx="11506198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Challenges in reproducing the dynamic properties of a flexible probe.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V-REP fails to handle a large number of small size objects attached one to another.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Prominent oscillations are produced together with lots of vibrations.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This effect amplifies as more DOFs are addressed.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Elastic effect of materials can be reproduced through "specific" control laws.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proposed estimation method is more accurate on the Y direction than on the X direction.</a:t>
            </a:r>
            <a:endParaRPr/>
          </a:p>
        </p:txBody>
      </p:sp>
    </p:spTree>
  </p:cSld>
  <p:clrMapOvr>
    <a:masterClrMapping/>
  </p:clrMapOvr>
  <p:transition>
    <p:wipe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"/>
          <p:cNvSpPr txBox="1"/>
          <p:nvPr>
            <p:ph idx="12" type="sldNum"/>
          </p:nvPr>
        </p:nvSpPr>
        <p:spPr>
          <a:xfrm>
            <a:off x="1634003" y="6096000"/>
            <a:ext cx="28758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 of a Flexible Probe in the V-REP environment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"/>
          <p:cNvSpPr txBox="1"/>
          <p:nvPr/>
        </p:nvSpPr>
        <p:spPr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Page 3</a:t>
            </a:r>
            <a:endParaRPr/>
          </a:p>
        </p:txBody>
      </p:sp>
      <p:sp>
        <p:nvSpPr>
          <p:cNvPr id="265" name="Google Shape;265;p3"/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… WITH STILL SOME PROBLEMS</a:t>
            </a:r>
            <a:endParaRPr b="1"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6" name="Google Shape;266;p3"/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29/04/2020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2082" y="739493"/>
            <a:ext cx="3186960" cy="318696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"/>
          <p:cNvSpPr txBox="1"/>
          <p:nvPr/>
        </p:nvSpPr>
        <p:spPr>
          <a:xfrm>
            <a:off x="9776564" y="893523"/>
            <a:ext cx="153235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0.1mm - 10mm</a:t>
            </a:r>
            <a:endParaRPr sz="10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9" name="Google Shape;269;p3"/>
          <p:cNvSpPr txBox="1"/>
          <p:nvPr/>
        </p:nvSpPr>
        <p:spPr>
          <a:xfrm>
            <a:off x="11130288" y="2988371"/>
            <a:ext cx="113569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1mm - 15mm</a:t>
            </a:r>
            <a:endParaRPr sz="10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0" name="Google Shape;270;p3"/>
          <p:cNvSpPr txBox="1"/>
          <p:nvPr/>
        </p:nvSpPr>
        <p:spPr>
          <a:xfrm>
            <a:off x="10709492" y="1408917"/>
            <a:ext cx="109393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5µm - 10µm</a:t>
            </a:r>
            <a:endParaRPr sz="10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Immagine che contiene uomo, facciata, stanza, tavolo&#10;&#10;Descrizione generata con affidabilità molto elevata" id="271" name="Google Shape;27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5133" y="1834416"/>
            <a:ext cx="4679226" cy="268442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"/>
          <p:cNvSpPr txBox="1"/>
          <p:nvPr/>
        </p:nvSpPr>
        <p:spPr>
          <a:xfrm>
            <a:off x="183715" y="1686838"/>
            <a:ext cx="3891418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Training.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Lack of sensory feedback (tactile and force).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Size.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Malfunctioning.</a:t>
            </a:r>
            <a:endParaRPr/>
          </a:p>
        </p:txBody>
      </p:sp>
    </p:spTree>
  </p:cSld>
  <p:clrMapOvr>
    <a:masterClrMapping/>
  </p:clrMapOvr>
  <p:transition>
    <p:wipe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"/>
          <p:cNvSpPr txBox="1"/>
          <p:nvPr>
            <p:ph idx="12" type="sldNum"/>
          </p:nvPr>
        </p:nvSpPr>
        <p:spPr>
          <a:xfrm>
            <a:off x="1634003" y="6096000"/>
            <a:ext cx="28758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 of a Flexible Probe in the V-REP environment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4"/>
          <p:cNvSpPr txBox="1"/>
          <p:nvPr/>
        </p:nvSpPr>
        <p:spPr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Page 4</a:t>
            </a:r>
            <a:endParaRPr/>
          </a:p>
        </p:txBody>
      </p:sp>
      <p:sp>
        <p:nvSpPr>
          <p:cNvPr id="279" name="Google Shape;279;p4"/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ENDOVASCULAR CATHETERS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0" name="Google Shape;280;p4"/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29/04/2020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interni, sedendo, tavolo, specchio&#10;&#10;Descrizione generata con affidabilità molto elevata" id="281" name="Google Shape;28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0372" y="735785"/>
            <a:ext cx="3317308" cy="2703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acqua, uomo, bianco, tavolo&#10;&#10;Descrizione generata con affidabilità molto elevata" id="282" name="Google Shape;28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8701" y="3693585"/>
            <a:ext cx="2920652" cy="2257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acqua, barca, aria, volando&#10;&#10;Descrizione generata con affidabilità molto elevata" id="283" name="Google Shape;28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988" y="1241527"/>
            <a:ext cx="3546952" cy="196368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"/>
          <p:cNvSpPr txBox="1"/>
          <p:nvPr/>
        </p:nvSpPr>
        <p:spPr>
          <a:xfrm>
            <a:off x="8482208" y="3263031"/>
            <a:ext cx="2743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Sensei X</a:t>
            </a:r>
            <a:endParaRPr i="1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5" name="Google Shape;285;p4"/>
          <p:cNvSpPr txBox="1"/>
          <p:nvPr/>
        </p:nvSpPr>
        <p:spPr>
          <a:xfrm>
            <a:off x="869385" y="3238891"/>
            <a:ext cx="2743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Hansen Magellan</a:t>
            </a:r>
            <a:endParaRPr/>
          </a:p>
        </p:txBody>
      </p:sp>
      <p:sp>
        <p:nvSpPr>
          <p:cNvPr id="286" name="Google Shape;286;p4"/>
          <p:cNvSpPr txBox="1"/>
          <p:nvPr/>
        </p:nvSpPr>
        <p:spPr>
          <a:xfrm>
            <a:off x="4676122" y="3266944"/>
            <a:ext cx="2743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Artisan Extend</a:t>
            </a:r>
            <a:endParaRPr/>
          </a:p>
        </p:txBody>
      </p:sp>
    </p:spTree>
  </p:cSld>
  <p:clrMapOvr>
    <a:masterClrMapping/>
  </p:clrMapOvr>
  <p:transition>
    <p:wipe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/>
          <p:nvPr>
            <p:ph idx="12" type="sldNum"/>
          </p:nvPr>
        </p:nvSpPr>
        <p:spPr>
          <a:xfrm>
            <a:off x="1634003" y="6096000"/>
            <a:ext cx="28758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 of a Flexible Probe in the V-REP environment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5"/>
          <p:cNvSpPr txBox="1"/>
          <p:nvPr/>
        </p:nvSpPr>
        <p:spPr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Page 5</a:t>
            </a:r>
            <a:endParaRPr/>
          </a:p>
        </p:txBody>
      </p:sp>
      <p:sp>
        <p:nvSpPr>
          <p:cNvPr id="293" name="Google Shape;293;p5"/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 OF A FLEXIBLE PROBE</a:t>
            </a:r>
            <a:endParaRPr/>
          </a:p>
        </p:txBody>
      </p:sp>
      <p:sp>
        <p:nvSpPr>
          <p:cNvPr id="294" name="Google Shape;294;p5"/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29/04/2020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5"/>
          <p:cNvSpPr txBox="1"/>
          <p:nvPr/>
        </p:nvSpPr>
        <p:spPr>
          <a:xfrm>
            <a:off x="862208" y="1613769"/>
            <a:ext cx="2691007" cy="1877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KINEMATIC STRUCTURE:</a:t>
            </a:r>
            <a:endParaRPr i="1"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AutoNum type="arabicPeriod"/>
            </a:pPr>
            <a:r>
              <a:rPr i="1" lang="it-IT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Single rigid body </a:t>
            </a:r>
            <a:endParaRPr/>
          </a:p>
          <a:p>
            <a:pPr indent="-2540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t/>
            </a:r>
            <a:endParaRPr i="1"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AutoNum type="arabicPeriod"/>
            </a:pPr>
            <a:r>
              <a:rPr i="1" lang="it-IT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Chain of elastic links</a:t>
            </a:r>
            <a:endParaRPr i="1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540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t/>
            </a:r>
            <a:endParaRPr i="1"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AutoNum type="arabicPeriod"/>
            </a:pPr>
            <a:r>
              <a:rPr i="1" lang="it-IT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Chain of rigid links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Immagine che contiene mappa&#10;&#10;Descrizione generata con affidabilità molto elevata" id="296" name="Google Shape;29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31" y="3430972"/>
            <a:ext cx="4162816" cy="234468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"/>
          <p:cNvSpPr txBox="1"/>
          <p:nvPr/>
        </p:nvSpPr>
        <p:spPr>
          <a:xfrm>
            <a:off x="4373410" y="824369"/>
            <a:ext cx="34530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Different approaches for:</a:t>
            </a:r>
            <a:endParaRPr b="1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Immagine che contiene segnale, orologio&#10;&#10;Descrizione generata con affidabilità molto elevata" id="298" name="Google Shape;29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4701" y="2850713"/>
            <a:ext cx="436324" cy="3110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egnale, arresto, baseball, disegnando&#10;&#10;Descrizione generata con affidabilità molto elevata" id="299" name="Google Shape;29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7108" y="2076515"/>
            <a:ext cx="256523" cy="2519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egnale, arresto, baseball, disegnando&#10;&#10;Descrizione generata con affidabilità molto elevata" id="300" name="Google Shape;30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1135" y="2494049"/>
            <a:ext cx="256523" cy="25195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"/>
          <p:cNvSpPr txBox="1"/>
          <p:nvPr/>
        </p:nvSpPr>
        <p:spPr>
          <a:xfrm>
            <a:off x="8304755" y="1613769"/>
            <a:ext cx="3536513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FORCE ESTIMATION:</a:t>
            </a:r>
            <a:endParaRPr i="1"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AutoNum type="arabicPeriod"/>
            </a:pPr>
            <a:r>
              <a:rPr i="1" lang="it-IT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Curvature + Cosserat rod model</a:t>
            </a:r>
            <a:endParaRPr/>
          </a:p>
          <a:p>
            <a:pPr indent="-2540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t/>
            </a:r>
            <a:endParaRPr i="1"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AutoNum type="arabicPeriod"/>
            </a:pPr>
            <a:r>
              <a:rPr i="1" lang="it-IT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FBG sensors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Immagine che contiene segnale, arresto, baseball, disegnando&#10;&#10;Descrizione generata con affidabilità molto elevata" id="302" name="Google Shape;30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08834" y="2076514"/>
            <a:ext cx="256523" cy="2519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egnale, orologio&#10;&#10;Descrizione generata con affidabilità molto elevata" id="303" name="Google Shape;30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60070" y="2433178"/>
            <a:ext cx="436324" cy="311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36071" y="3050524"/>
            <a:ext cx="3484323" cy="2562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"/>
          <p:cNvSpPr txBox="1"/>
          <p:nvPr>
            <p:ph idx="12" type="sldNum"/>
          </p:nvPr>
        </p:nvSpPr>
        <p:spPr>
          <a:xfrm>
            <a:off x="1634003" y="6096000"/>
            <a:ext cx="28758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 of a Flexible Probe in the V-REP environment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6"/>
          <p:cNvSpPr txBox="1"/>
          <p:nvPr/>
        </p:nvSpPr>
        <p:spPr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Page 6</a:t>
            </a:r>
            <a:endParaRPr/>
          </a:p>
        </p:txBody>
      </p:sp>
      <p:sp>
        <p:nvSpPr>
          <p:cNvPr id="311" name="Google Shape;311;p6"/>
          <p:cNvSpPr txBox="1"/>
          <p:nvPr/>
        </p:nvSpPr>
        <p:spPr>
          <a:xfrm>
            <a:off x="0" y="0"/>
            <a:ext cx="1102606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CONTACT FORCES COMPUTATION</a:t>
            </a:r>
            <a:endParaRPr sz="3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2" name="Google Shape;312;p6"/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29/04/2020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6"/>
          <p:cNvSpPr txBox="1"/>
          <p:nvPr/>
        </p:nvSpPr>
        <p:spPr>
          <a:xfrm>
            <a:off x="392483" y="2605415"/>
            <a:ext cx="215865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Single torque component</a:t>
            </a:r>
            <a:endParaRPr/>
          </a:p>
        </p:txBody>
      </p:sp>
      <p:sp>
        <p:nvSpPr>
          <p:cNvPr id="314" name="Google Shape;314;p6"/>
          <p:cNvSpPr txBox="1"/>
          <p:nvPr/>
        </p:nvSpPr>
        <p:spPr>
          <a:xfrm>
            <a:off x="1474809" y="4209658"/>
            <a:ext cx="11774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i-th flexural stifness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Immagine che contiene orologio&#10;&#10;Descrizione generata con affidabilità molto elevata" id="315" name="Google Shape;31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402" y="2879551"/>
            <a:ext cx="1590675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"/>
          <p:cNvSpPr txBox="1"/>
          <p:nvPr/>
        </p:nvSpPr>
        <p:spPr>
          <a:xfrm>
            <a:off x="184368" y="4224011"/>
            <a:ext cx="122963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i-th bending amount</a:t>
            </a:r>
            <a:endParaRPr i="1"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317" name="Google Shape;317;p6"/>
          <p:cNvCxnSpPr/>
          <p:nvPr/>
        </p:nvCxnSpPr>
        <p:spPr>
          <a:xfrm>
            <a:off x="1801399" y="3341056"/>
            <a:ext cx="267223" cy="810017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8" name="Google Shape;318;p6"/>
          <p:cNvSpPr txBox="1"/>
          <p:nvPr/>
        </p:nvSpPr>
        <p:spPr>
          <a:xfrm>
            <a:off x="4356448" y="963983"/>
            <a:ext cx="145928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Torque vector</a:t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9" name="Google Shape;31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2832" y="1389802"/>
            <a:ext cx="2189183" cy="487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6"/>
          <p:cNvCxnSpPr/>
          <p:nvPr/>
        </p:nvCxnSpPr>
        <p:spPr>
          <a:xfrm>
            <a:off x="5922153" y="1869247"/>
            <a:ext cx="413359" cy="549058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1" name="Google Shape;321;p6"/>
          <p:cNvCxnSpPr/>
          <p:nvPr/>
        </p:nvCxnSpPr>
        <p:spPr>
          <a:xfrm flipH="1">
            <a:off x="5067554" y="1858809"/>
            <a:ext cx="286010" cy="569934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2" name="Google Shape;322;p6"/>
          <p:cNvSpPr txBox="1"/>
          <p:nvPr/>
        </p:nvSpPr>
        <p:spPr>
          <a:xfrm>
            <a:off x="4300994" y="2463843"/>
            <a:ext cx="135489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contact point Jacobian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3" name="Google Shape;323;p6"/>
          <p:cNvSpPr txBox="1"/>
          <p:nvPr/>
        </p:nvSpPr>
        <p:spPr>
          <a:xfrm>
            <a:off x="6034897" y="2460193"/>
            <a:ext cx="80166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external wrench</a:t>
            </a:r>
            <a:endParaRPr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Immagine che contiene giocatore, orologio, uomo&#10;&#10;Descrizione generata con affidabilità molto elevata" id="324" name="Google Shape;32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78748" y="1230095"/>
            <a:ext cx="210502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"/>
          <p:cNvSpPr/>
          <p:nvPr/>
        </p:nvSpPr>
        <p:spPr>
          <a:xfrm>
            <a:off x="6836563" y="1358015"/>
            <a:ext cx="2098109" cy="52191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6" name="Google Shape;326;p6"/>
          <p:cNvSpPr txBox="1"/>
          <p:nvPr/>
        </p:nvSpPr>
        <p:spPr>
          <a:xfrm>
            <a:off x="7430544" y="1480681"/>
            <a:ext cx="65552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Invert</a:t>
            </a:r>
            <a:endParaRPr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327" name="Google Shape;327;p6"/>
          <p:cNvCxnSpPr/>
          <p:nvPr/>
        </p:nvCxnSpPr>
        <p:spPr>
          <a:xfrm flipH="1">
            <a:off x="7711206" y="1885558"/>
            <a:ext cx="4174" cy="1154482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descr="Immagine che contiene oggetto, orologio&#10;&#10;Descrizione generata con affidabilità molto elevata" id="328" name="Google Shape;32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7606" y="3201332"/>
            <a:ext cx="2523995" cy="465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p6"/>
          <p:cNvCxnSpPr/>
          <p:nvPr/>
        </p:nvCxnSpPr>
        <p:spPr>
          <a:xfrm flipH="1">
            <a:off x="7711206" y="3660079"/>
            <a:ext cx="4174" cy="1154482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30" name="Google Shape;330;p6"/>
          <p:cNvSpPr/>
          <p:nvPr/>
        </p:nvSpPr>
        <p:spPr>
          <a:xfrm>
            <a:off x="6836562" y="5032315"/>
            <a:ext cx="2098109" cy="52191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1" name="Google Shape;331;p6"/>
          <p:cNvSpPr txBox="1"/>
          <p:nvPr/>
        </p:nvSpPr>
        <p:spPr>
          <a:xfrm>
            <a:off x="7430544" y="5154982"/>
            <a:ext cx="65552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Invert</a:t>
            </a:r>
            <a:endParaRPr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Immagine che contiene oggetto, orologio&#10;&#10;Descrizione generata con affidabilità molto elevata" id="332" name="Google Shape;33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54647" y="4842004"/>
            <a:ext cx="2743200" cy="8900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arancia, tavolo, stanza, tenendo&#10;&#10;Descrizione generata con affidabilità molto elevata" id="333" name="Google Shape;333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62400" y="4685858"/>
            <a:ext cx="2743200" cy="120233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"/>
          <p:cNvSpPr/>
          <p:nvPr/>
        </p:nvSpPr>
        <p:spPr>
          <a:xfrm rot="2580000">
            <a:off x="2087112" y="3644015"/>
            <a:ext cx="2098109" cy="52191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335" name="Google Shape;335;p6"/>
          <p:cNvCxnSpPr/>
          <p:nvPr/>
        </p:nvCxnSpPr>
        <p:spPr>
          <a:xfrm flipH="1">
            <a:off x="1086242" y="3341056"/>
            <a:ext cx="327763" cy="799579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6" name="Google Shape;336;p6"/>
          <p:cNvSpPr/>
          <p:nvPr/>
        </p:nvSpPr>
        <p:spPr>
          <a:xfrm rot="-2940000">
            <a:off x="1964546" y="2186827"/>
            <a:ext cx="2359068" cy="5427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7" name="Google Shape;337;p6"/>
          <p:cNvSpPr txBox="1"/>
          <p:nvPr/>
        </p:nvSpPr>
        <p:spPr>
          <a:xfrm rot="-2940000">
            <a:off x="2420786" y="2180702"/>
            <a:ext cx="169936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Single contact point</a:t>
            </a:r>
            <a:endParaRPr sz="110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8" name="Google Shape;338;p6"/>
          <p:cNvSpPr txBox="1"/>
          <p:nvPr/>
        </p:nvSpPr>
        <p:spPr>
          <a:xfrm rot="2580000">
            <a:off x="2289807" y="3836266"/>
            <a:ext cx="1793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Multiple contact points</a:t>
            </a:r>
            <a:endParaRPr sz="110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"/>
          <p:cNvSpPr txBox="1"/>
          <p:nvPr>
            <p:ph idx="12" type="sldNum"/>
          </p:nvPr>
        </p:nvSpPr>
        <p:spPr>
          <a:xfrm>
            <a:off x="1634003" y="6096000"/>
            <a:ext cx="28758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 of a Flexible Probe in the V-REP environment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7"/>
          <p:cNvSpPr txBox="1"/>
          <p:nvPr/>
        </p:nvSpPr>
        <p:spPr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Page 7</a:t>
            </a:r>
            <a:endParaRPr/>
          </a:p>
        </p:txBody>
      </p:sp>
      <p:sp>
        <p:nvSpPr>
          <p:cNvPr id="345" name="Google Shape;345;p7"/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V-REP ENVIRONMENT</a:t>
            </a:r>
            <a:endParaRPr b="1"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6" name="Google Shape;346;p7"/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29/04/2020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332" y="1312437"/>
            <a:ext cx="4465527" cy="31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7"/>
          <p:cNvSpPr txBox="1"/>
          <p:nvPr/>
        </p:nvSpPr>
        <p:spPr>
          <a:xfrm>
            <a:off x="5513033" y="1312437"/>
            <a:ext cx="5926896" cy="3600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3-D simulation software.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Version used 3.6.2.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Many problem to overcome: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      - missing material properties;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     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      - search for the best combination of links and joints;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      - tweaking of internal parameters ;</a:t>
            </a:r>
            <a:endParaRPr/>
          </a:p>
        </p:txBody>
      </p:sp>
    </p:spTree>
  </p:cSld>
  <p:clrMapOvr>
    <a:masterClrMapping/>
  </p:clrMapOvr>
  <p:transition>
    <p:wipe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"/>
          <p:cNvSpPr txBox="1"/>
          <p:nvPr>
            <p:ph idx="12" type="sldNum"/>
          </p:nvPr>
        </p:nvSpPr>
        <p:spPr>
          <a:xfrm>
            <a:off x="1634003" y="6096000"/>
            <a:ext cx="28758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 of a Flexible Probe in the V-REP environment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8"/>
          <p:cNvSpPr txBox="1"/>
          <p:nvPr/>
        </p:nvSpPr>
        <p:spPr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Page 8</a:t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8"/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FLEXIBLE PROBE - COMPONENTS</a:t>
            </a:r>
            <a:endParaRPr b="1"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6" name="Google Shape;356;p8"/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29/04/2020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8"/>
          <p:cNvSpPr txBox="1"/>
          <p:nvPr/>
        </p:nvSpPr>
        <p:spPr>
          <a:xfrm>
            <a:off x="-4175" y="789140"/>
            <a:ext cx="2743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1. Links</a:t>
            </a:r>
            <a:endParaRPr/>
          </a:p>
        </p:txBody>
      </p:sp>
      <p:sp>
        <p:nvSpPr>
          <p:cNvPr id="358" name="Google Shape;358;p8"/>
          <p:cNvSpPr txBox="1"/>
          <p:nvPr/>
        </p:nvSpPr>
        <p:spPr>
          <a:xfrm>
            <a:off x="53636" y="2397948"/>
            <a:ext cx="3160734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Non-dynamic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Great variety of shape</a:t>
            </a:r>
            <a:endParaRPr/>
          </a:p>
        </p:txBody>
      </p:sp>
      <p:sp>
        <p:nvSpPr>
          <p:cNvPr id="359" name="Google Shape;359;p8"/>
          <p:cNvSpPr txBox="1"/>
          <p:nvPr/>
        </p:nvSpPr>
        <p:spPr>
          <a:xfrm>
            <a:off x="7918316" y="1561026"/>
            <a:ext cx="4549034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32 links divided into: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it-IT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Link n.1 connected to the base.</a:t>
            </a:r>
            <a:endParaRPr/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it-IT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Link n.2 to Link n.31 attached one after the other.</a:t>
            </a:r>
            <a:endParaRPr/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it-IT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Link n.32 tip of the probe.</a:t>
            </a:r>
            <a:endParaRPr/>
          </a:p>
        </p:txBody>
      </p:sp>
      <p:sp>
        <p:nvSpPr>
          <p:cNvPr id="360" name="Google Shape;360;p8"/>
          <p:cNvSpPr/>
          <p:nvPr/>
        </p:nvSpPr>
        <p:spPr>
          <a:xfrm rot="-5400000">
            <a:off x="9372301" y="4290005"/>
            <a:ext cx="307776" cy="75988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rgbClr val="4111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1" name="Google Shape;361;p8"/>
          <p:cNvSpPr txBox="1"/>
          <p:nvPr/>
        </p:nvSpPr>
        <p:spPr>
          <a:xfrm>
            <a:off x="9888410" y="4516058"/>
            <a:ext cx="2743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Simulation problems!</a:t>
            </a:r>
            <a:endParaRPr b="1"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Immagine che contiene edificio, bianco, lotto, parcheggiato&#10;&#10;Descrizione generata con affidabilità molto elevata" id="362" name="Google Shape;3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8586" y="1561026"/>
            <a:ext cx="5389730" cy="3390787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8"/>
          <p:cNvSpPr txBox="1"/>
          <p:nvPr/>
        </p:nvSpPr>
        <p:spPr>
          <a:xfrm>
            <a:off x="7856293" y="4516058"/>
            <a:ext cx="1371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34 mm long</a:t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9"/>
          <p:cNvSpPr txBox="1"/>
          <p:nvPr>
            <p:ph idx="12" type="sldNum"/>
          </p:nvPr>
        </p:nvSpPr>
        <p:spPr>
          <a:xfrm>
            <a:off x="1634003" y="6096000"/>
            <a:ext cx="28758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 of a Flexible Probe in the V-REP environment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9"/>
          <p:cNvSpPr txBox="1"/>
          <p:nvPr/>
        </p:nvSpPr>
        <p:spPr>
          <a:xfrm>
            <a:off x="8305800" y="6096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Page 9</a:t>
            </a:r>
            <a:endParaRPr/>
          </a:p>
        </p:txBody>
      </p:sp>
      <p:sp>
        <p:nvSpPr>
          <p:cNvPr id="370" name="Google Shape;370;p9"/>
          <p:cNvSpPr txBox="1"/>
          <p:nvPr/>
        </p:nvSpPr>
        <p:spPr>
          <a:xfrm>
            <a:off x="0" y="0"/>
            <a:ext cx="110260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FLEXIBLE PROBE - COMPONENTS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1" name="Google Shape;371;p9"/>
          <p:cNvSpPr txBox="1"/>
          <p:nvPr/>
        </p:nvSpPr>
        <p:spPr>
          <a:xfrm>
            <a:off x="5974672" y="6096000"/>
            <a:ext cx="14470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29/04/2020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9"/>
          <p:cNvSpPr txBox="1"/>
          <p:nvPr/>
        </p:nvSpPr>
        <p:spPr>
          <a:xfrm>
            <a:off x="-4175" y="789140"/>
            <a:ext cx="2743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4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2. Joints</a:t>
            </a:r>
            <a:endParaRPr/>
          </a:p>
        </p:txBody>
      </p:sp>
      <p:sp>
        <p:nvSpPr>
          <p:cNvPr id="373" name="Google Shape;373;p9"/>
          <p:cNvSpPr txBox="1"/>
          <p:nvPr/>
        </p:nvSpPr>
        <p:spPr>
          <a:xfrm>
            <a:off x="316152" y="1892343"/>
            <a:ext cx="483087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Dynamic.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Used to build the chain structure.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Three types of interest.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Different behavioural properties.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Controllable in different ways.</a:t>
            </a:r>
            <a:endParaRPr/>
          </a:p>
        </p:txBody>
      </p:sp>
      <p:pic>
        <p:nvPicPr>
          <p:cNvPr descr="Immagine che contiene disegnando&#10;&#10;Descrizione generata con affidabilità molto elevata" id="374" name="Google Shape;37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825" y="1405323"/>
            <a:ext cx="3713966" cy="241896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9"/>
          <p:cNvSpPr/>
          <p:nvPr/>
        </p:nvSpPr>
        <p:spPr>
          <a:xfrm>
            <a:off x="8025921" y="1444537"/>
            <a:ext cx="918575" cy="219205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6" name="Google Shape;376;p9"/>
          <p:cNvSpPr txBox="1"/>
          <p:nvPr/>
        </p:nvSpPr>
        <p:spPr>
          <a:xfrm>
            <a:off x="6095739" y="3726232"/>
            <a:ext cx="81210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Revolute</a:t>
            </a:r>
            <a:endParaRPr sz="10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7" name="Google Shape;377;p9"/>
          <p:cNvSpPr txBox="1"/>
          <p:nvPr/>
        </p:nvSpPr>
        <p:spPr>
          <a:xfrm>
            <a:off x="7076945" y="3726231"/>
            <a:ext cx="81210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Prismatic</a:t>
            </a:r>
            <a:endParaRPr/>
          </a:p>
        </p:txBody>
      </p:sp>
      <p:sp>
        <p:nvSpPr>
          <p:cNvPr id="378" name="Google Shape;378;p9"/>
          <p:cNvSpPr txBox="1"/>
          <p:nvPr/>
        </p:nvSpPr>
        <p:spPr>
          <a:xfrm>
            <a:off x="9122862" y="3726231"/>
            <a:ext cx="81210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Shperic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Tema di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2012-07-30T23:18:30Z</dcterms:created>
</cp:coreProperties>
</file>